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62" r:id="rId6"/>
    <p:sldId id="261" r:id="rId7"/>
    <p:sldId id="260" r:id="rId8"/>
    <p:sldId id="263" r:id="rId9"/>
    <p:sldId id="267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CECEC"/>
    <a:srgbClr val="F1F1F1"/>
    <a:srgbClr val="D3D3D3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-32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alixc_000\Desktop\channel%20shift%20advisor%20design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Cost savings (£)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2005288372410695E-2"/>
          <c:y val="0.17171296296296296"/>
          <c:w val="0.84116695450243439"/>
          <c:h val="0.6149843248760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'Channel Shift Calculator (2)'!$C$7</c:f>
              <c:strCache>
                <c:ptCount val="1"/>
                <c:pt idx="0">
                  <c:v>Cost before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'Channel Shift Calculator (2)'!$B$8:$B$10</c:f>
              <c:strCache>
                <c:ptCount val="3"/>
                <c:pt idx="0">
                  <c:v>Face to Face</c:v>
                </c:pt>
                <c:pt idx="1">
                  <c:v>Telephone</c:v>
                </c:pt>
                <c:pt idx="2">
                  <c:v>Web</c:v>
                </c:pt>
              </c:strCache>
            </c:strRef>
          </c:cat>
          <c:val>
            <c:numRef>
              <c:f>'Channel Shift Calculator (2)'!$C$8:$C$10</c:f>
              <c:numCache>
                <c:formatCode>"£"#,##0.00</c:formatCode>
                <c:ptCount val="3"/>
                <c:pt idx="0">
                  <c:v>10168.16</c:v>
                </c:pt>
                <c:pt idx="1">
                  <c:v>4721.1499999999996</c:v>
                </c:pt>
                <c:pt idx="2">
                  <c:v>1225.8</c:v>
                </c:pt>
              </c:numCache>
            </c:numRef>
          </c:val>
        </c:ser>
        <c:ser>
          <c:idx val="1"/>
          <c:order val="1"/>
          <c:tx>
            <c:strRef>
              <c:f>'Channel Shift Calculator (2)'!$D$7</c:f>
              <c:strCache>
                <c:ptCount val="1"/>
                <c:pt idx="0">
                  <c:v>Cost after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'Channel Shift Calculator (2)'!$B$8:$B$10</c:f>
              <c:strCache>
                <c:ptCount val="3"/>
                <c:pt idx="0">
                  <c:v>Face to Face</c:v>
                </c:pt>
                <c:pt idx="1">
                  <c:v>Telephone</c:v>
                </c:pt>
                <c:pt idx="2">
                  <c:v>Web</c:v>
                </c:pt>
              </c:strCache>
            </c:strRef>
          </c:cat>
          <c:val>
            <c:numRef>
              <c:f>'Channel Shift Calculator (2)'!$D$8:$D$10</c:f>
              <c:numCache>
                <c:formatCode>"£"#,##0.00</c:formatCode>
                <c:ptCount val="3"/>
                <c:pt idx="0">
                  <c:v>8693.7767999999996</c:v>
                </c:pt>
                <c:pt idx="1">
                  <c:v>3979.2959999999994</c:v>
                </c:pt>
                <c:pt idx="2">
                  <c:v>1806.9760800000001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77280"/>
        <c:axId val="40583168"/>
      </c:barChart>
      <c:catAx>
        <c:axId val="4057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3168"/>
        <c:crosses val="autoZero"/>
        <c:auto val="1"/>
        <c:lblAlgn val="ctr"/>
        <c:lblOffset val="100"/>
        <c:noMultiLvlLbl val="0"/>
      </c:catAx>
      <c:valAx>
        <c:axId val="4058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£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7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3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91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59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46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825625"/>
            <a:ext cx="3867151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13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32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40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53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63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28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71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06CA5-5CCE-4C9D-859A-B93B441E9001}" type="datetimeFigureOut">
              <a:rPr lang="en-GB" smtClean="0"/>
              <a:t>02/11/2015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055E2-AC8D-454D-873D-B1A0A53220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4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160047" y="144073"/>
            <a:ext cx="3031953" cy="560406"/>
            <a:chOff x="7460" y="15285"/>
            <a:chExt cx="3031953" cy="560406"/>
          </a:xfrm>
        </p:grpSpPr>
        <p:sp>
          <p:nvSpPr>
            <p:cNvPr id="11" name="TextBox 21"/>
            <p:cNvSpPr txBox="1"/>
            <p:nvPr/>
          </p:nvSpPr>
          <p:spPr>
            <a:xfrm>
              <a:off x="1262572" y="329470"/>
              <a:ext cx="16073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000" dirty="0" smtClean="0">
                  <a:solidFill>
                    <a:schemeClr val="tx2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   D   V   I   S   O   R</a:t>
              </a:r>
              <a:endParaRPr lang="en-GB" sz="1000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460" y="15285"/>
              <a:ext cx="3031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>
                  <a:solidFill>
                    <a:schemeClr val="tx2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</a:t>
              </a:r>
              <a:r>
                <a:rPr lang="en-GB" sz="20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GB" sz="2000" b="1" dirty="0" smtClean="0">
                  <a:solidFill>
                    <a:schemeClr val="accent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SHIFT</a:t>
              </a:r>
              <a:endParaRPr lang="en-GB" sz="20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981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462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0943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0" y="1297885"/>
            <a:ext cx="12192000" cy="1831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GB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Developed following previous Channel Shift Camps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Based on participant input and lessons learnt from GovMetric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reporting framework and methodology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en-GB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Strawman</a:t>
            </a:r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Automated channel interactions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Further thoughts and ideas welcome.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07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-1"/>
            <a:ext cx="9584022" cy="6858001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01/10/2014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577583" y="1327172"/>
            <a:ext cx="2872392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617934" y="1951420"/>
            <a:ext cx="2322397" cy="287847"/>
            <a:chOff x="9618767" y="1039325"/>
            <a:chExt cx="2322397" cy="287847"/>
          </a:xfrm>
        </p:grpSpPr>
        <p:sp>
          <p:nvSpPr>
            <p:cNvPr id="34" name="Rectangle 3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621882" y="2298987"/>
            <a:ext cx="2322397" cy="287847"/>
            <a:chOff x="9618767" y="1039325"/>
            <a:chExt cx="2322397" cy="287847"/>
          </a:xfrm>
        </p:grpSpPr>
        <p:sp>
          <p:nvSpPr>
            <p:cNvPr id="37" name="Rectangle 36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</a:t>
              </a:r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-Forms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619250" y="2652147"/>
            <a:ext cx="2322397" cy="287847"/>
            <a:chOff x="9618767" y="1039325"/>
            <a:chExt cx="2322397" cy="287847"/>
          </a:xfrm>
        </p:grpSpPr>
        <p:sp>
          <p:nvSpPr>
            <p:cNvPr id="41" name="Rectangle 40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Action Type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620566" y="2999924"/>
            <a:ext cx="2322397" cy="287847"/>
            <a:chOff x="9618767" y="1039325"/>
            <a:chExt cx="2322397" cy="287847"/>
          </a:xfrm>
        </p:grpSpPr>
        <p:sp>
          <p:nvSpPr>
            <p:cNvPr id="44" name="Rectangle 4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Traffic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OVERVIEW</a:t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2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Bar Chart  |  Line Graph  |  Table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462" y="1930903"/>
            <a:ext cx="4633143" cy="381038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9594901" y="1318308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594901" y="1495889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594901" y="1673470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616618" y="3332630"/>
            <a:ext cx="2322397" cy="287847"/>
            <a:chOff x="9618767" y="1039325"/>
            <a:chExt cx="2322397" cy="287847"/>
          </a:xfrm>
        </p:grpSpPr>
        <p:sp>
          <p:nvSpPr>
            <p:cNvPr id="58" name="Rectangle 57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Devices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3567448" y="678548"/>
            <a:ext cx="25435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Overview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8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4152" y="-1"/>
            <a:ext cx="9584022" cy="691337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8" y="678548"/>
            <a:ext cx="25435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– Housing Benefit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577583" y="1327172"/>
            <a:ext cx="2872392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84022" y="2237151"/>
            <a:ext cx="2872392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Appeal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advice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fraud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of circumstances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benefits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enquiry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benefit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Children's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618766" y="1951420"/>
            <a:ext cx="2322397" cy="287847"/>
            <a:chOff x="9618767" y="1039325"/>
            <a:chExt cx="2322397" cy="287847"/>
          </a:xfrm>
        </p:grpSpPr>
        <p:sp>
          <p:nvSpPr>
            <p:cNvPr id="34" name="Rectangle 3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9594901" y="1318308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594901" y="1495889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– HOUSING BENEFIT</a:t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Bar Chart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</a:t>
            </a:r>
            <a:r>
              <a:rPr lang="en-GB" sz="12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01/01/2014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067381" y="3833805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2057" y="2001151"/>
            <a:ext cx="6322100" cy="404809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592754" y="1686926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6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-Forms – Housing / Council Tax Benefit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584022" y="1799273"/>
            <a:ext cx="2872392" cy="727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Appeal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advice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fraud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of circumstances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benefits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enquiry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benefit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Claim</a:t>
            </a: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</a:t>
            </a: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Children's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rates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circumstances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tax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enquiries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Discounts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exemptions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LCTS Claim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Payment</a:t>
            </a: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Circumstance</a:t>
            </a: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enquiry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Payments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618766" y="1358994"/>
            <a:ext cx="2322397" cy="287847"/>
            <a:chOff x="9618767" y="1039325"/>
            <a:chExt cx="2322397" cy="287847"/>
          </a:xfrm>
        </p:grpSpPr>
        <p:sp>
          <p:nvSpPr>
            <p:cNvPr id="34" name="Rectangle 3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618765" y="1686006"/>
            <a:ext cx="2322397" cy="287847"/>
            <a:chOff x="9618766" y="-2734412"/>
            <a:chExt cx="2322397" cy="287847"/>
          </a:xfrm>
        </p:grpSpPr>
        <p:sp>
          <p:nvSpPr>
            <p:cNvPr id="41" name="Rectangle 40"/>
            <p:cNvSpPr/>
            <p:nvPr/>
          </p:nvSpPr>
          <p:spPr>
            <a:xfrm>
              <a:off x="9618766" y="-2734412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e-Forms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710978" y="-2683861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-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E-FORMS - HOUSING </a:t>
            </a:r>
            <a:r>
              <a:rPr lang="en-GB" sz="20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COUNCIL TAX BENEFIT</a:t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Bar Chart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</a:t>
            </a:r>
            <a:r>
              <a:rPr lang="en-GB" sz="12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01/01/2014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516376" y="357194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514228" y="3737221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527107" y="5166775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524959" y="5332054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853" y="2050919"/>
            <a:ext cx="6322100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63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e-Forms – Housing / Council Tax Benefit</a:t>
            </a: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584022" y="1799273"/>
            <a:ext cx="2872392" cy="5657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Appeal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advice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fraud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of circumstances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benefits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enquiry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benefit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Claim</a:t>
            </a:r>
          </a:p>
          <a:p>
            <a:pPr lvl="1">
              <a:lnSpc>
                <a:spcPts val="1400"/>
              </a:lnSpc>
            </a:pP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</a:t>
            </a: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Children's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618766" y="1358994"/>
            <a:ext cx="2322397" cy="287847"/>
            <a:chOff x="9618767" y="1039325"/>
            <a:chExt cx="2322397" cy="287847"/>
          </a:xfrm>
        </p:grpSpPr>
        <p:sp>
          <p:nvSpPr>
            <p:cNvPr id="34" name="Rectangle 3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618765" y="1686006"/>
            <a:ext cx="2322397" cy="287847"/>
            <a:chOff x="9618766" y="-2734412"/>
            <a:chExt cx="2322397" cy="287847"/>
          </a:xfrm>
        </p:grpSpPr>
        <p:sp>
          <p:nvSpPr>
            <p:cNvPr id="41" name="Rectangle 40"/>
            <p:cNvSpPr/>
            <p:nvPr/>
          </p:nvSpPr>
          <p:spPr>
            <a:xfrm>
              <a:off x="9618766" y="-2734412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e-Forms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710978" y="-2683861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-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E-FORMS - HOUSING /</a:t>
            </a: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BENEFIT</a:t>
            </a: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Bar Chart  |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Graph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01/10/2014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516376" y="357194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924611"/>
              </p:ext>
            </p:extLst>
          </p:nvPr>
        </p:nvGraphicFramePr>
        <p:xfrm>
          <a:off x="2336462" y="2123463"/>
          <a:ext cx="627487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693"/>
                <a:gridCol w="881046"/>
                <a:gridCol w="881046"/>
                <a:gridCol w="881046"/>
                <a:gridCol w="881046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05/10/2014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12/10/2014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19/10/2014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26/10/2014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Housing benefit - New Claim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Housing benefit - Discretionary Payment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Council Tax - New LCTS Claim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116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105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95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114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Council Tax - Discretionary Payment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6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Benchmarking – Housing Benefit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BENCHMARKING – HOUSING BENEFIT</a:t>
            </a:r>
          </a:p>
          <a:p>
            <a:endParaRPr lang="en-GB" sz="200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Graph  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01/01/2014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77583" y="1327172"/>
            <a:ext cx="2872392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584022" y="2237151"/>
            <a:ext cx="2872392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Appeal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advice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fraud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Change of circumstances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benefits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Discretionary payment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enquiry</a:t>
            </a:r>
          </a:p>
          <a:p>
            <a:pPr lvl="1"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benefit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Children's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63" name="Rectangle 62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618766" y="1951420"/>
            <a:ext cx="2322397" cy="287847"/>
            <a:chOff x="9618767" y="1039325"/>
            <a:chExt cx="2322397" cy="287847"/>
          </a:xfrm>
        </p:grpSpPr>
        <p:sp>
          <p:nvSpPr>
            <p:cNvPr id="76" name="Rectangle 75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9594901" y="1676195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067381" y="3833805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r="20283"/>
          <a:stretch/>
        </p:blipFill>
        <p:spPr>
          <a:xfrm>
            <a:off x="2339853" y="1974144"/>
            <a:ext cx="5039741" cy="40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 Analysis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7543" y="992661"/>
            <a:ext cx="64267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 ANALYSIS</a:t>
            </a:r>
          </a:p>
          <a:p>
            <a:endParaRPr lang="en-GB" sz="200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Bar Chart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</a:t>
            </a:r>
            <a:r>
              <a:rPr lang="en-GB" sz="12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endParaRPr lang="en-GB" sz="12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01/01/2014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31/12/2014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577583" y="1327172"/>
            <a:ext cx="2872392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48" name="Rectangle 47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-</a:t>
              </a:r>
              <a:endParaRPr lang="en-GB" sz="14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617934" y="1951420"/>
            <a:ext cx="2322397" cy="287847"/>
            <a:chOff x="9618767" y="1039325"/>
            <a:chExt cx="2322397" cy="287847"/>
          </a:xfrm>
        </p:grpSpPr>
        <p:sp>
          <p:nvSpPr>
            <p:cNvPr id="51" name="Rectangle 50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Service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9621882" y="2298987"/>
            <a:ext cx="2322397" cy="287847"/>
            <a:chOff x="9618767" y="1039325"/>
            <a:chExt cx="2322397" cy="287847"/>
          </a:xfrm>
        </p:grpSpPr>
        <p:sp>
          <p:nvSpPr>
            <p:cNvPr id="54" name="Rectangle 53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</a:t>
              </a:r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-Forms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619250" y="2652147"/>
            <a:ext cx="2322397" cy="287847"/>
            <a:chOff x="9618767" y="1039325"/>
            <a:chExt cx="2322397" cy="287847"/>
          </a:xfrm>
        </p:grpSpPr>
        <p:sp>
          <p:nvSpPr>
            <p:cNvPr id="57" name="Rectangle 56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Action Type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9620566" y="2999924"/>
            <a:ext cx="2322397" cy="287847"/>
            <a:chOff x="9618767" y="1039325"/>
            <a:chExt cx="2322397" cy="287847"/>
          </a:xfrm>
        </p:grpSpPr>
        <p:sp>
          <p:nvSpPr>
            <p:cNvPr id="60" name="Rectangle 59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Traffic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9594901" y="1673470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9616618" y="3937934"/>
            <a:ext cx="2322397" cy="287847"/>
            <a:chOff x="9618767" y="1039325"/>
            <a:chExt cx="2322397" cy="287847"/>
          </a:xfrm>
        </p:grpSpPr>
        <p:sp>
          <p:nvSpPr>
            <p:cNvPr id="66" name="Rectangle 65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Devices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 smtClean="0"/>
                <a:t>+</a:t>
              </a:r>
              <a:endParaRPr lang="en-GB" sz="1400" dirty="0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9575435" y="3308367"/>
            <a:ext cx="2872392" cy="64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Windows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Android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Apple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573287" y="4259252"/>
            <a:ext cx="2872392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Desktop</a:t>
            </a:r>
            <a:b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Tablet</a:t>
            </a: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Mobile</a:t>
            </a: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Interactive TV</a:t>
            </a: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592753" y="4252546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592753" y="4430127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592753" y="4607708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603484" y="3284483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3479" y="2001151"/>
            <a:ext cx="5843934" cy="421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8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42807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 Shift Calculator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584022" y="1348510"/>
            <a:ext cx="2872392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 (£)  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F2F to Tel (%)</a:t>
            </a: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           F2F to Web (%)</a:t>
            </a:r>
          </a:p>
          <a:p>
            <a:pPr>
              <a:lnSpc>
                <a:spcPts val="1400"/>
              </a:lnSpc>
            </a:pPr>
            <a:endParaRPr lang="en-GB" sz="1050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                       Tel to Web (%)</a:t>
            </a:r>
          </a:p>
          <a:p>
            <a:pPr>
              <a:lnSpc>
                <a:spcPts val="1400"/>
              </a:lnSpc>
            </a:pP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Data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87543" y="992661"/>
            <a:ext cx="6426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 SHIFT CALCULATOR</a:t>
            </a:r>
          </a:p>
          <a:p>
            <a:endParaRPr lang="en-GB" sz="2000" dirty="0" smtClean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Graph  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12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01/10/2014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516376" y="357194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594901" y="151892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57792" y="1924439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£8.24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654730" y="2266898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£2.05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658152" y="2615356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£0.12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0718173" y="1927997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718173" y="2262606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718173" y="2608979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462" y="3998241"/>
            <a:ext cx="5220840" cy="2802636"/>
          </a:xfrm>
          <a:prstGeom prst="rect">
            <a:avLst/>
          </a:prstGeom>
        </p:spPr>
      </p:pic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7448"/>
              </p:ext>
            </p:extLst>
          </p:nvPr>
        </p:nvGraphicFramePr>
        <p:xfrm>
          <a:off x="2336462" y="1977813"/>
          <a:ext cx="539383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693"/>
                <a:gridCol w="881046"/>
                <a:gridCol w="881046"/>
                <a:gridCol w="881046"/>
              </a:tblGrid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Cost before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Cost after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Saving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Face to Face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£4,120.00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£3,522.60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£597.40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Telephone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£2,050.00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£1,722.00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£328.00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£600.00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£879.06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-£279.06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 cost saving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£646.34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62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65705"/>
            <a:ext cx="9568579" cy="6692295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5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575692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54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21"/>
          <p:cNvSpPr txBox="1"/>
          <p:nvPr/>
        </p:nvSpPr>
        <p:spPr>
          <a:xfrm>
            <a:off x="1262572" y="329470"/>
            <a:ext cx="1607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  D   V   I   S   O   R</a:t>
            </a:r>
            <a:endParaRPr lang="en-GB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7460" y="15285"/>
            <a:ext cx="3031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</a:t>
            </a:r>
            <a:r>
              <a:rPr lang="en-GB" sz="20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b="1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SHIFT</a:t>
            </a:r>
            <a:endParaRPr lang="en-GB" sz="20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981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462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43" y="109017"/>
            <a:ext cx="216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13365" r="83390"/>
          <a:stretch/>
        </p:blipFill>
        <p:spPr>
          <a:xfrm>
            <a:off x="0" y="590977"/>
            <a:ext cx="2161102" cy="60074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18093" t="15036" r="71535" b="80435"/>
          <a:stretch/>
        </p:blipFill>
        <p:spPr>
          <a:xfrm>
            <a:off x="2307981" y="613166"/>
            <a:ext cx="1349619" cy="31411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67447" y="678548"/>
            <a:ext cx="3760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 Shift Calculator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ound Same Side Corner Rectangle 20"/>
          <p:cNvSpPr/>
          <p:nvPr/>
        </p:nvSpPr>
        <p:spPr>
          <a:xfrm rot="16200000">
            <a:off x="6359154" y="3639570"/>
            <a:ext cx="6282310" cy="15454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67223" t="9335" r="22780" b="86209"/>
          <a:stretch/>
        </p:blipFill>
        <p:spPr>
          <a:xfrm>
            <a:off x="9618767" y="631065"/>
            <a:ext cx="1300766" cy="30909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584022" y="1348510"/>
            <a:ext cx="2872392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Adult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 (£)  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F2F to Tel (%)</a:t>
            </a: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           F2F to Web (%)</a:t>
            </a:r>
          </a:p>
          <a:p>
            <a:pPr>
              <a:lnSpc>
                <a:spcPts val="1400"/>
              </a:lnSpc>
            </a:pPr>
            <a:endParaRPr lang="en-GB" sz="1050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                      Tel to Web (%)</a:t>
            </a:r>
          </a:p>
          <a:p>
            <a:pPr>
              <a:lnSpc>
                <a:spcPts val="1400"/>
              </a:lnSpc>
            </a:pP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Information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Council Tax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endParaRPr lang="en-GB" sz="1050" dirty="0" smtClean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 to Face (£)   F2F to Tel (%)</a:t>
            </a:r>
          </a:p>
          <a:p>
            <a:pPr>
              <a:lnSpc>
                <a:spcPts val="1400"/>
              </a:lnSpc>
            </a:pP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>
              <a:lnSpc>
                <a:spcPts val="1400"/>
              </a:lnSpc>
            </a:pP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Telephone           F2F to Web (%)</a:t>
            </a:r>
          </a:p>
          <a:p>
            <a:pPr>
              <a:lnSpc>
                <a:spcPts val="1400"/>
              </a:lnSpc>
            </a:pPr>
            <a:endParaRPr lang="en-GB" sz="1050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                     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 </a:t>
            </a:r>
            <a:r>
              <a:rPr lang="en-GB" sz="1050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Web (%)</a:t>
            </a:r>
          </a:p>
          <a:p>
            <a:pPr>
              <a:lnSpc>
                <a:spcPts val="1400"/>
              </a:lnSpc>
            </a:pP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Education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Services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Housing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Vacancies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Libraries &amp; Museums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Licences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Planning &amp; Building Control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Registrations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Roads &amp; Transport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Sports, Leisure &amp; Culture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Streets &amp; Parking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Town Planning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&amp; Recycling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□ </a:t>
            </a:r>
            <a:r>
              <a:rPr lang="en-GB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</a:t>
            </a:r>
            <a:r>
              <a:rPr lang="en-GB" sz="1050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endParaRPr lang="en-GB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ts val="1400"/>
              </a:lnSpc>
            </a:pPr>
            <a:endParaRPr lang="en-GB" sz="1050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9618767" y="1039325"/>
            <a:ext cx="2322397" cy="287847"/>
            <a:chOff x="9618767" y="1039325"/>
            <a:chExt cx="2322397" cy="287847"/>
          </a:xfrm>
        </p:grpSpPr>
        <p:sp>
          <p:nvSpPr>
            <p:cNvPr id="25" name="Rectangle 24"/>
            <p:cNvSpPr/>
            <p:nvPr/>
          </p:nvSpPr>
          <p:spPr>
            <a:xfrm>
              <a:off x="9618767" y="1039325"/>
              <a:ext cx="2322397" cy="2878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Data		</a:t>
              </a:r>
              <a:endPara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710978" y="10890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r>
                <a:rPr lang="en-GB" sz="1400" dirty="0"/>
                <a:t>+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287543" y="992661"/>
            <a:ext cx="64267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CHANNEL SHIFT CALCULATOR</a:t>
            </a:r>
          </a:p>
          <a:p>
            <a:endParaRPr lang="en-GB" sz="2000" dirty="0" smtClean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Pie Chart  |  </a:t>
            </a:r>
            <a:r>
              <a:rPr lang="en-GB" sz="12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 Chart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| 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Line Graph  |  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</a:t>
            </a: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200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1200" b="1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848702" y="602698"/>
            <a:ext cx="16012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01/10/2014 –</a:t>
            </a:r>
          </a:p>
          <a:p>
            <a:r>
              <a:rPr lang="en-GB" sz="1050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02/10/2014</a:t>
            </a:r>
            <a:endParaRPr lang="en-GB" sz="1050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603214" y="292868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594901" y="1518922"/>
            <a:ext cx="217965" cy="26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000" b="1" dirty="0" smtClean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√</a:t>
            </a:r>
            <a:endParaRPr lang="en-GB" sz="7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57792" y="1924439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£8.24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654730" y="2266898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£2.05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658152" y="2615356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£0.12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0718173" y="1927997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718173" y="2262606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718173" y="2608979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665172" y="3344817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£6.50</a:t>
            </a:r>
            <a:endParaRPr lang="en-GB" sz="105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662110" y="3687276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£1.75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665532" y="4035734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£0.12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725553" y="3348375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725553" y="3682984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725553" y="4029357"/>
            <a:ext cx="858584" cy="193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en-GB" sz="105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25%</a:t>
            </a:r>
            <a:endParaRPr lang="en-GB" sz="1050" b="1" dirty="0">
              <a:solidFill>
                <a:prstClr val="black">
                  <a:lumMod val="65000"/>
                  <a:lumOff val="3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2" name="Chart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9713192"/>
              </p:ext>
            </p:extLst>
          </p:nvPr>
        </p:nvGraphicFramePr>
        <p:xfrm>
          <a:off x="2336462" y="3987030"/>
          <a:ext cx="5184800" cy="2785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231416"/>
              </p:ext>
            </p:extLst>
          </p:nvPr>
        </p:nvGraphicFramePr>
        <p:xfrm>
          <a:off x="2336462" y="1977813"/>
          <a:ext cx="539383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693"/>
                <a:gridCol w="881046"/>
                <a:gridCol w="881046"/>
                <a:gridCol w="881046"/>
              </a:tblGrid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Cost before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Cost after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fontAlgn="b" latinLnBrk="0" hangingPunct="1"/>
                      <a:r>
                        <a:rPr lang="en-GB" sz="1100" i="1" u="none" strike="noStrike" kern="1200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Saving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Face to Face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£10,168.16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£8,693.78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£1,474.38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Telephone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£4,721.15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£3,979.30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£741.85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Web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£1,225.80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£1,806.98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u="none" strike="noStrike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-£581.18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Total cost saving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377" rtl="0" eaLnBrk="1" fontAlgn="b" latinLnBrk="0" hangingPunct="1"/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100" b="1" u="none" strike="noStrike" dirty="0" smtClean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£1,635.06</a:t>
                      </a:r>
                      <a:endParaRPr lang="en-GB" sz="1100" b="1" i="0" u="none" strike="noStrike" dirty="0">
                        <a:solidFill>
                          <a:srgbClr val="FFFFFF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3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160047" y="144073"/>
            <a:ext cx="3031953" cy="560406"/>
            <a:chOff x="7460" y="15285"/>
            <a:chExt cx="3031953" cy="560406"/>
          </a:xfrm>
        </p:grpSpPr>
        <p:sp>
          <p:nvSpPr>
            <p:cNvPr id="11" name="TextBox 21"/>
            <p:cNvSpPr txBox="1"/>
            <p:nvPr/>
          </p:nvSpPr>
          <p:spPr>
            <a:xfrm>
              <a:off x="1262572" y="329470"/>
              <a:ext cx="16073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000" dirty="0" smtClean="0">
                  <a:solidFill>
                    <a:schemeClr val="tx2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   D   V   I   S   O   R</a:t>
              </a:r>
              <a:endParaRPr lang="en-GB" sz="1000" dirty="0">
                <a:solidFill>
                  <a:schemeClr val="tx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460" y="15285"/>
              <a:ext cx="30319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>
                  <a:solidFill>
                    <a:schemeClr val="tx2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CHANNEL</a:t>
              </a:r>
              <a:r>
                <a:rPr lang="en-GB" sz="20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GB" sz="2000" b="1" dirty="0" smtClean="0">
                  <a:solidFill>
                    <a:schemeClr val="accent5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SHIFT</a:t>
              </a:r>
              <a:endParaRPr lang="en-GB" sz="2000" b="1" dirty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981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462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0943" y="109017"/>
              <a:ext cx="216000" cy="2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Benefits</a:t>
            </a:r>
            <a:endParaRPr lang="en-GB" dirty="0">
              <a:solidFill>
                <a:schemeClr val="accent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1297885"/>
            <a:ext cx="12192000" cy="18318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53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1550</TotalTime>
  <Words>801</Words>
  <Application>Microsoft Office PowerPoint</Application>
  <PresentationFormat>Custom</PresentationFormat>
  <Paragraphs>402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Alix Cunnell</dc:creator>
  <cp:lastModifiedBy>Nick</cp:lastModifiedBy>
  <cp:revision>40</cp:revision>
  <dcterms:created xsi:type="dcterms:W3CDTF">2014-11-05T11:38:49Z</dcterms:created>
  <dcterms:modified xsi:type="dcterms:W3CDTF">2015-11-02T11:41:03Z</dcterms:modified>
</cp:coreProperties>
</file>